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2"/>
  </p:sldMasterIdLst>
  <p:handoutMasterIdLst>
    <p:handoutMasterId r:id="rId16"/>
  </p:handoutMasterIdLst>
  <p:sldIdLst>
    <p:sldId id="256" r:id="rId3"/>
    <p:sldId id="258" r:id="rId4"/>
    <p:sldId id="257" r:id="rId5"/>
    <p:sldId id="259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65" r:id="rId14"/>
    <p:sldId id="266" r:id="rId1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98E5"/>
    <a:srgbClr val="123A61"/>
    <a:srgbClr val="00A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630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30A23-3E98-F64D-859B-DE462771A158}" type="datetimeFigureOut">
              <a:t>26/04/2019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DBF0C-04E2-7C4F-92D3-BB9F31F7BD3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8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190830" y="3519225"/>
            <a:ext cx="4774983" cy="48743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23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r>
              <a:rPr lang="fr-FR"/>
              <a:t>VOTRE TITRE ICI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895290" y="4257249"/>
            <a:ext cx="3340712" cy="28184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100">
                <a:solidFill>
                  <a:srgbClr val="FFFFFF"/>
                </a:solidFill>
                <a:latin typeface="Rockwell"/>
                <a:cs typeface="Rockwel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VOTRE SOUS-TITRE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123361" y="4767263"/>
            <a:ext cx="972440" cy="273844"/>
          </a:xfrm>
        </p:spPr>
        <p:txBody>
          <a:bodyPr/>
          <a:lstStyle>
            <a:lvl1pPr algn="ctr">
              <a:defRPr sz="800" b="0" i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fld id="{5BBF241E-D95D-F947-BD40-BA0B1092A59D}" type="datetimeFigureOut">
              <a:rPr lang="fr-FR"/>
              <a:pPr/>
              <a:t>26/04/2019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69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hap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185183" y="3500918"/>
            <a:ext cx="4742521" cy="52466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2200" b="1" i="0" cap="none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fr-FR"/>
              <a:t>Votre titre de section ici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80541" y="4767263"/>
            <a:ext cx="2133600" cy="273844"/>
          </a:xfrm>
        </p:spPr>
        <p:txBody>
          <a:bodyPr/>
          <a:lstStyle>
            <a:lvl1pPr>
              <a:defRPr sz="800" b="0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fld id="{5BBF241E-D95D-F947-BD40-BA0B1092A59D}" type="datetimeFigureOut">
              <a:rPr lang="fr-FR"/>
              <a:pPr/>
              <a:t>26/04/2019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 b="0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14292" y="4767263"/>
            <a:ext cx="2133600" cy="273844"/>
          </a:xfrm>
        </p:spPr>
        <p:txBody>
          <a:bodyPr/>
          <a:lstStyle>
            <a:lvl1pPr>
              <a:defRPr sz="800" b="0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fld id="{604F9983-238B-5A48-87F7-46742A2BA19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73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80541" y="4767263"/>
            <a:ext cx="2133600" cy="273844"/>
          </a:xfrm>
        </p:spPr>
        <p:txBody>
          <a:bodyPr/>
          <a:lstStyle>
            <a:lvl1pPr>
              <a:defRPr sz="800" b="0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fld id="{5BBF241E-D95D-F947-BD40-BA0B1092A59D}" type="datetimeFigureOut">
              <a:rPr lang="fr-FR"/>
              <a:pPr/>
              <a:t>26/04/2019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 b="0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14292" y="4767263"/>
            <a:ext cx="2133600" cy="273844"/>
          </a:xfrm>
        </p:spPr>
        <p:txBody>
          <a:bodyPr/>
          <a:lstStyle>
            <a:lvl1pPr>
              <a:defRPr sz="800" b="0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fld id="{604F9983-238B-5A48-87F7-46742A2BA19E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07151" y="810249"/>
            <a:ext cx="3461269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 b="1" i="0">
                <a:solidFill>
                  <a:schemeClr val="tx1"/>
                </a:solidFill>
                <a:latin typeface="Rockwell"/>
                <a:cs typeface="Rockwell"/>
              </a:defRPr>
            </a:lvl1pPr>
          </a:lstStyle>
          <a:p>
            <a:pPr lvl="0"/>
            <a:r>
              <a:rPr lang="fr-FR"/>
              <a:t>Votre titre ici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07152" y="1677412"/>
            <a:ext cx="6558066" cy="21974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900" b="0" i="0">
                <a:latin typeface="Rockwell"/>
                <a:cs typeface="Rockwell"/>
              </a:defRPr>
            </a:lvl1pPr>
            <a:lvl2pPr marL="0" indent="0">
              <a:buFontTx/>
              <a:buNone/>
              <a:defRPr sz="900" b="0" i="0">
                <a:latin typeface="Rockwell"/>
                <a:cs typeface="Rockwell"/>
              </a:defRPr>
            </a:lvl2pPr>
            <a:lvl3pPr marL="0" indent="0">
              <a:buFontTx/>
              <a:buNone/>
              <a:defRPr sz="900" b="0" i="0">
                <a:latin typeface="Rockwell"/>
                <a:cs typeface="Rockwell"/>
              </a:defRPr>
            </a:lvl3pPr>
            <a:lvl4pPr marL="0" indent="0">
              <a:buFontTx/>
              <a:buNone/>
              <a:defRPr sz="900" b="0" i="0">
                <a:latin typeface="Rockwell"/>
                <a:cs typeface="Rockwell"/>
              </a:defRPr>
            </a:lvl4pPr>
            <a:lvl5pPr marL="0" indent="0">
              <a:buFontTx/>
              <a:buNone/>
              <a:defRPr sz="900" b="0" i="0">
                <a:latin typeface="Rockwell"/>
                <a:cs typeface="Rockwell"/>
              </a:defRPr>
            </a:lvl5pPr>
          </a:lstStyle>
          <a:p>
            <a:pPr lvl="0"/>
            <a:r>
              <a:rPr lang="fr-FR"/>
              <a:t>Votre texte ici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1407152" y="1107917"/>
            <a:ext cx="6558066" cy="46200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900" b="1" i="0" baseline="0">
                <a:latin typeface="Rockwell"/>
                <a:cs typeface="Rockwell"/>
              </a:defRPr>
            </a:lvl1pPr>
            <a:lvl2pPr marL="0" indent="0">
              <a:buFontTx/>
              <a:buNone/>
              <a:defRPr sz="900" b="0" i="0">
                <a:latin typeface="Rockwell"/>
                <a:cs typeface="Rockwell"/>
              </a:defRPr>
            </a:lvl2pPr>
            <a:lvl3pPr marL="0" indent="0">
              <a:buFontTx/>
              <a:buNone/>
              <a:defRPr sz="900" b="0" i="0">
                <a:latin typeface="Rockwell"/>
                <a:cs typeface="Rockwell"/>
              </a:defRPr>
            </a:lvl3pPr>
            <a:lvl4pPr marL="0" indent="0">
              <a:buFontTx/>
              <a:buNone/>
              <a:defRPr sz="900" b="0" i="0">
                <a:latin typeface="Rockwell"/>
                <a:cs typeface="Rockwell"/>
              </a:defRPr>
            </a:lvl4pPr>
            <a:lvl5pPr marL="0" indent="0">
              <a:buFontTx/>
              <a:buNone/>
              <a:defRPr sz="900" b="0" i="0">
                <a:latin typeface="Rockwell"/>
                <a:cs typeface="Rockwell"/>
              </a:defRPr>
            </a:lvl5pPr>
          </a:lstStyle>
          <a:p>
            <a:pPr lvl="0"/>
            <a:r>
              <a:rPr lang="fr-FR"/>
              <a:t>Votre intro ici</a:t>
            </a:r>
          </a:p>
        </p:txBody>
      </p:sp>
    </p:spTree>
    <p:extLst>
      <p:ext uri="{BB962C8B-B14F-4D97-AF65-F5344CB8AC3E}">
        <p14:creationId xmlns:p14="http://schemas.microsoft.com/office/powerpoint/2010/main" val="3294668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04996" y="1694935"/>
            <a:ext cx="3371608" cy="25455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lang="fr-FR" sz="9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79656" y="1694935"/>
            <a:ext cx="3624820" cy="25455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buFontTx/>
              <a:buNone/>
              <a:defRPr lang="fr-FR" sz="9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  <a:lvl2pPr>
              <a:defRPr lang="fr-FR" sz="2400"/>
            </a:lvl2pPr>
            <a:lvl3pPr>
              <a:defRPr lang="fr-FR" sz="2000"/>
            </a:lvl3pPr>
            <a:lvl4pPr>
              <a:defRPr lang="fr-FR" sz="1800"/>
            </a:lvl4pPr>
            <a:lvl5pPr>
              <a:defRPr lang="fr-FR" sz="1800"/>
            </a:lvl5pPr>
          </a:lstStyle>
          <a:p>
            <a:pPr marL="0" lvl="0" indent="0">
              <a:buFontTx/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40853" y="4767263"/>
            <a:ext cx="2133600" cy="273844"/>
          </a:xfrm>
        </p:spPr>
        <p:txBody>
          <a:bodyPr/>
          <a:lstStyle>
            <a:lvl1pPr>
              <a:defRPr sz="800" b="0" i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fld id="{5BBF241E-D95D-F947-BD40-BA0B1092A59D}" type="datetimeFigureOut">
              <a:rPr lang="fr-FR"/>
              <a:pPr/>
              <a:t>26/04/2019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 b="0" i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20906" y="4767263"/>
            <a:ext cx="2133600" cy="273844"/>
          </a:xfrm>
        </p:spPr>
        <p:txBody>
          <a:bodyPr/>
          <a:lstStyle>
            <a:lvl1pPr>
              <a:defRPr sz="800" b="0" i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fld id="{604F9983-238B-5A48-87F7-46742A2BA19E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904996" y="810249"/>
            <a:ext cx="3371608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 b="1" i="0">
                <a:solidFill>
                  <a:schemeClr val="tx1"/>
                </a:solidFill>
                <a:latin typeface="Rockwell"/>
                <a:cs typeface="Rockwell"/>
              </a:defRPr>
            </a:lvl1pPr>
          </a:lstStyle>
          <a:p>
            <a:pPr lvl="0"/>
            <a:r>
              <a:rPr lang="fr-FR"/>
              <a:t>Votre titre ici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904996" y="1107917"/>
            <a:ext cx="7599480" cy="46200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900" b="1" i="0" baseline="0">
                <a:latin typeface="Rockwell"/>
                <a:cs typeface="Rockwell"/>
              </a:defRPr>
            </a:lvl1pPr>
            <a:lvl2pPr marL="0" indent="0">
              <a:buFontTx/>
              <a:buNone/>
              <a:defRPr sz="900" b="0" i="0">
                <a:latin typeface="Rockwell"/>
                <a:cs typeface="Rockwell"/>
              </a:defRPr>
            </a:lvl2pPr>
            <a:lvl3pPr marL="0" indent="0">
              <a:buFontTx/>
              <a:buNone/>
              <a:defRPr sz="900" b="0" i="0">
                <a:latin typeface="Rockwell"/>
                <a:cs typeface="Rockwell"/>
              </a:defRPr>
            </a:lvl3pPr>
            <a:lvl4pPr marL="0" indent="0">
              <a:buFontTx/>
              <a:buNone/>
              <a:defRPr sz="900" b="0" i="0">
                <a:latin typeface="Rockwell"/>
                <a:cs typeface="Rockwell"/>
              </a:defRPr>
            </a:lvl4pPr>
            <a:lvl5pPr marL="0" indent="0">
              <a:buFontTx/>
              <a:buNone/>
              <a:defRPr sz="900" b="0" i="0">
                <a:latin typeface="Rockwell"/>
                <a:cs typeface="Rockwell"/>
              </a:defRPr>
            </a:lvl5pPr>
          </a:lstStyle>
          <a:p>
            <a:pPr lvl="0"/>
            <a:r>
              <a:rPr lang="fr-FR"/>
              <a:t>Votre intro ici</a:t>
            </a:r>
          </a:p>
        </p:txBody>
      </p:sp>
    </p:spTree>
    <p:extLst>
      <p:ext uri="{BB962C8B-B14F-4D97-AF65-F5344CB8AC3E}">
        <p14:creationId xmlns:p14="http://schemas.microsoft.com/office/powerpoint/2010/main" val="108750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47467" y="4767263"/>
            <a:ext cx="213360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fld id="{5BBF241E-D95D-F947-BD40-BA0B1092A59D}" type="datetimeFigureOut">
              <a:rPr lang="fr-FR"/>
              <a:pPr/>
              <a:t>26/04/2019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370876" y="4767263"/>
            <a:ext cx="213360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fld id="{604F9983-238B-5A48-87F7-46742A2BA19E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3" name="Espace réservé du graphique 12"/>
          <p:cNvSpPr>
            <a:spLocks noGrp="1"/>
          </p:cNvSpPr>
          <p:nvPr>
            <p:ph type="chart" sz="quarter" idx="15"/>
          </p:nvPr>
        </p:nvSpPr>
        <p:spPr>
          <a:xfrm>
            <a:off x="904996" y="1829597"/>
            <a:ext cx="3404115" cy="2532062"/>
          </a:xfrm>
          <a:prstGeom prst="rect">
            <a:avLst/>
          </a:prstGeom>
          <a:ln w="57150" cap="sq" cmpd="thickThin">
            <a:solidFill>
              <a:srgbClr val="000000"/>
            </a:solidFill>
            <a:miter lim="800000"/>
          </a:ln>
        </p:spPr>
        <p:txBody>
          <a:bodyPr lIns="0" tIns="0" bIns="0" anchor="ctr" anchorCtr="0">
            <a:normAutofit/>
          </a:bodyPr>
          <a:lstStyle>
            <a:lvl1pPr marL="0" indent="0" algn="ctr">
              <a:buFontTx/>
              <a:buNone/>
              <a:defRPr sz="1800" b="0" i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fr-FR" smtClean="0"/>
              <a:t>Cliquez sur l'icône pour ajouter un graphique</a:t>
            </a:r>
            <a:endParaRPr lang="fr-FR"/>
          </a:p>
        </p:txBody>
      </p:sp>
      <p:sp>
        <p:nvSpPr>
          <p:cNvPr id="15" name="Espace réservé du graphique 14"/>
          <p:cNvSpPr>
            <a:spLocks noGrp="1"/>
          </p:cNvSpPr>
          <p:nvPr>
            <p:ph type="chart" sz="quarter" idx="16"/>
          </p:nvPr>
        </p:nvSpPr>
        <p:spPr>
          <a:xfrm>
            <a:off x="4963916" y="1829597"/>
            <a:ext cx="3494233" cy="2532062"/>
          </a:xfrm>
          <a:prstGeom prst="rect">
            <a:avLst/>
          </a:prstGeom>
          <a:ln w="57150" cap="sq" cmpd="thickThin">
            <a:solidFill>
              <a:srgbClr val="000000"/>
            </a:solidFill>
            <a:miter lim="800000"/>
          </a:ln>
        </p:spPr>
        <p:txBody>
          <a:bodyPr lIns="0" tIns="0" bIns="0" anchor="ctr" anchorCtr="0">
            <a:normAutofit/>
          </a:bodyPr>
          <a:lstStyle>
            <a:lvl1pPr marL="0" indent="0" algn="ctr">
              <a:buFontTx/>
              <a:buNone/>
              <a:defRPr sz="1800" b="0" i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fr-FR" smtClean="0"/>
              <a:t>Cliquez sur l'icône pour ajouter un graphique</a:t>
            </a:r>
            <a:endParaRPr lang="fr-FR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904996" y="810249"/>
            <a:ext cx="3215964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 b="1" i="0">
                <a:solidFill>
                  <a:schemeClr val="tx1"/>
                </a:solidFill>
                <a:latin typeface="Rockwell"/>
                <a:cs typeface="Rockwell"/>
              </a:defRPr>
            </a:lvl1pPr>
          </a:lstStyle>
          <a:p>
            <a:pPr lvl="0"/>
            <a:r>
              <a:rPr lang="fr-FR"/>
              <a:t>Votre titre ici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7" hasCustomPrompt="1"/>
          </p:nvPr>
        </p:nvSpPr>
        <p:spPr>
          <a:xfrm>
            <a:off x="904996" y="1107917"/>
            <a:ext cx="7599480" cy="46200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900" b="0" i="0" baseline="0">
                <a:latin typeface="Rockwell"/>
                <a:cs typeface="Rockwell"/>
              </a:defRPr>
            </a:lvl1pPr>
            <a:lvl2pPr marL="0" indent="0">
              <a:buFontTx/>
              <a:buNone/>
              <a:defRPr sz="900" b="0" i="0">
                <a:latin typeface="Rockwell"/>
                <a:cs typeface="Rockwell"/>
              </a:defRPr>
            </a:lvl2pPr>
            <a:lvl3pPr marL="0" indent="0">
              <a:buFontTx/>
              <a:buNone/>
              <a:defRPr sz="900" b="0" i="0">
                <a:latin typeface="Rockwell"/>
                <a:cs typeface="Rockwell"/>
              </a:defRPr>
            </a:lvl3pPr>
            <a:lvl4pPr marL="0" indent="0">
              <a:buFontTx/>
              <a:buNone/>
              <a:defRPr sz="900" b="0" i="0">
                <a:latin typeface="Rockwell"/>
                <a:cs typeface="Rockwell"/>
              </a:defRPr>
            </a:lvl4pPr>
            <a:lvl5pPr marL="0" indent="0">
              <a:buFontTx/>
              <a:buNone/>
              <a:defRPr sz="900" b="0" i="0">
                <a:latin typeface="Rockwell"/>
                <a:cs typeface="Rockwell"/>
              </a:defRPr>
            </a:lvl5pPr>
          </a:lstStyle>
          <a:p>
            <a:pPr lvl="0"/>
            <a:r>
              <a:rPr lang="fr-FR"/>
              <a:t>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374305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Book"/>
                <a:cs typeface="SegoeBook"/>
              </a:defRPr>
            </a:lvl1pPr>
          </a:lstStyle>
          <a:p>
            <a:fld id="{5BBF241E-D95D-F947-BD40-BA0B1092A59D}" type="datetimeFigureOut">
              <a:rPr lang="fr-FR"/>
              <a:pPr/>
              <a:t>26/04/2019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Book"/>
                <a:cs typeface="SegoeBook"/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Book"/>
                <a:cs typeface="SegoeBook"/>
              </a:defRPr>
            </a:lvl1pPr>
          </a:lstStyle>
          <a:p>
            <a:fld id="{604F9983-238B-5A48-87F7-46742A2BA19E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8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904996" y="810249"/>
            <a:ext cx="3103514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 b="1" i="0">
                <a:solidFill>
                  <a:schemeClr val="tx1"/>
                </a:solidFill>
                <a:latin typeface="Rockwell"/>
                <a:cs typeface="Rockwell"/>
              </a:defRPr>
            </a:lvl1pPr>
          </a:lstStyle>
          <a:p>
            <a:pPr lvl="0"/>
            <a:r>
              <a:rPr lang="fr-FR"/>
              <a:t>Votre titre ici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904996" y="1107917"/>
            <a:ext cx="7599480" cy="46200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900" b="1" i="0" baseline="0">
                <a:latin typeface="Rockwell"/>
                <a:cs typeface="Rockwell"/>
              </a:defRPr>
            </a:lvl1pPr>
            <a:lvl2pPr marL="0" indent="0">
              <a:buFontTx/>
              <a:buNone/>
              <a:defRPr sz="900" b="0" i="0">
                <a:latin typeface="Rockwell"/>
                <a:cs typeface="Rockwell"/>
              </a:defRPr>
            </a:lvl2pPr>
            <a:lvl3pPr marL="0" indent="0">
              <a:buFontTx/>
              <a:buNone/>
              <a:defRPr sz="900" b="0" i="0">
                <a:latin typeface="Rockwell"/>
                <a:cs typeface="Rockwell"/>
              </a:defRPr>
            </a:lvl3pPr>
            <a:lvl4pPr marL="0" indent="0">
              <a:buFontTx/>
              <a:buNone/>
              <a:defRPr sz="900" b="0" i="0">
                <a:latin typeface="Rockwell"/>
                <a:cs typeface="Rockwell"/>
              </a:defRPr>
            </a:lvl4pPr>
            <a:lvl5pPr marL="0" indent="0">
              <a:buFontTx/>
              <a:buNone/>
              <a:defRPr sz="900" b="0" i="0">
                <a:latin typeface="Rockwell"/>
                <a:cs typeface="Rockwell"/>
              </a:defRPr>
            </a:lvl5pPr>
          </a:lstStyle>
          <a:p>
            <a:pPr lvl="0"/>
            <a:r>
              <a:rPr lang="fr-FR"/>
              <a:t>Votre intro ici</a:t>
            </a:r>
          </a:p>
        </p:txBody>
      </p:sp>
    </p:spTree>
    <p:extLst>
      <p:ext uri="{BB962C8B-B14F-4D97-AF65-F5344CB8AC3E}">
        <p14:creationId xmlns:p14="http://schemas.microsoft.com/office/powerpoint/2010/main" val="388252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47467" y="4767263"/>
            <a:ext cx="213360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fld id="{5BBF241E-D95D-F947-BD40-BA0B1092A59D}" type="datetimeFigureOut">
              <a:rPr lang="fr-FR"/>
              <a:pPr/>
              <a:t>26/04/2019</a:t>
            </a:fld>
            <a:endParaRPr lang="fr-FR"/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endParaRPr lang="fr-FR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370876" y="4767263"/>
            <a:ext cx="213360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fld id="{604F9983-238B-5A48-87F7-46742A2BA19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25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04996" y="1216391"/>
            <a:ext cx="2247515" cy="28016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-342900">
              <a:spcBef>
                <a:spcPts val="300"/>
              </a:spcBef>
              <a:buFontTx/>
              <a:buNone/>
              <a:defRPr lang="fr-FR" sz="9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</a:lstStyle>
          <a:p>
            <a:pPr marL="0" lvl="0" indent="0">
              <a:buFontTx/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22" name="Espace réservé du tableau 21"/>
          <p:cNvSpPr>
            <a:spLocks noGrp="1"/>
          </p:cNvSpPr>
          <p:nvPr>
            <p:ph type="tbl" sz="quarter" idx="19"/>
          </p:nvPr>
        </p:nvSpPr>
        <p:spPr>
          <a:xfrm>
            <a:off x="4445080" y="1190962"/>
            <a:ext cx="4120960" cy="3081921"/>
          </a:xfrm>
          <a:prstGeom prst="rect">
            <a:avLst/>
          </a:prstGeom>
          <a:ln w="57150" cap="sq" cmpd="thickThin">
            <a:solidFill>
              <a:schemeClr val="tx1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  <a:latin typeface="SegoeBook"/>
                <a:cs typeface="SegoeBook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/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904995" y="810249"/>
            <a:ext cx="224751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 b="1" i="0">
                <a:solidFill>
                  <a:schemeClr val="tx1"/>
                </a:solidFill>
                <a:latin typeface="Rockwell"/>
                <a:cs typeface="Rockwell"/>
              </a:defRPr>
            </a:lvl1pPr>
          </a:lstStyle>
          <a:p>
            <a:pPr lvl="0"/>
            <a:r>
              <a:rPr lang="fr-FR"/>
              <a:t>Votre titre ici</a:t>
            </a:r>
          </a:p>
        </p:txBody>
      </p:sp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47467" y="4767263"/>
            <a:ext cx="213360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fld id="{5BBF241E-D95D-F947-BD40-BA0B1092A59D}" type="datetimeFigureOut">
              <a:rPr lang="fr-FR"/>
              <a:pPr/>
              <a:t>26/04/2019</a:t>
            </a:fld>
            <a:endParaRPr lang="fr-FR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endParaRPr lang="fr-FR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370876" y="4767263"/>
            <a:ext cx="213360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fld id="{604F9983-238B-5A48-87F7-46742A2BA19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174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1504500"/>
            <a:ext cx="5486400" cy="2747818"/>
          </a:xfrm>
          <a:prstGeom prst="rect">
            <a:avLst/>
          </a:prstGeom>
          <a:ln w="57150" cap="sq" cmpd="thickThin">
            <a:solidFill>
              <a:srgbClr val="000000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0">
                <a:solidFill>
                  <a:srgbClr val="FFFFFF"/>
                </a:solidFill>
                <a:latin typeface="Rockwell"/>
                <a:cs typeface="Rockwel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1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47467" y="4767263"/>
            <a:ext cx="213360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fld id="{5BBF241E-D95D-F947-BD40-BA0B1092A59D}" type="datetimeFigureOut">
              <a:rPr lang="fr-FR"/>
              <a:pPr/>
              <a:t>26/04/2019</a:t>
            </a:fld>
            <a:endParaRPr lang="fr-FR"/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endParaRPr lang="fr-FR"/>
          </a:p>
        </p:txBody>
      </p:sp>
      <p:sp>
        <p:nvSpPr>
          <p:cNvPr id="1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370876" y="4767263"/>
            <a:ext cx="213360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fld id="{604F9983-238B-5A48-87F7-46742A2BA19E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90" y="946659"/>
            <a:ext cx="5486398" cy="4952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-342900" algn="ctr">
              <a:spcBef>
                <a:spcPts val="300"/>
              </a:spcBef>
              <a:buFontTx/>
              <a:buNone/>
              <a:defRPr lang="fr-FR" sz="900" b="0" i="0" kern="1200">
                <a:solidFill>
                  <a:schemeClr val="tx1"/>
                </a:solidFill>
                <a:latin typeface="Rockwell"/>
                <a:ea typeface="+mn-ea"/>
                <a:cs typeface="Rockwell"/>
              </a:defRPr>
            </a:lvl1pPr>
          </a:lstStyle>
          <a:p>
            <a:pPr marL="0" lvl="0" indent="0">
              <a:buFontTx/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296340" y="540517"/>
            <a:ext cx="2478296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500" b="1" i="0">
                <a:solidFill>
                  <a:schemeClr val="tx1"/>
                </a:solidFill>
                <a:latin typeface="Rockwell"/>
                <a:cs typeface="Rockwell"/>
              </a:defRPr>
            </a:lvl1pPr>
          </a:lstStyle>
          <a:p>
            <a:pPr lvl="0"/>
            <a:r>
              <a:rPr lang="fr-FR"/>
              <a:t>Votre titre ici</a:t>
            </a:r>
          </a:p>
        </p:txBody>
      </p:sp>
    </p:spTree>
    <p:extLst>
      <p:ext uri="{BB962C8B-B14F-4D97-AF65-F5344CB8AC3E}">
        <p14:creationId xmlns:p14="http://schemas.microsoft.com/office/powerpoint/2010/main" val="3034935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SegoeBook"/>
                <a:cs typeface="SegoeBook"/>
              </a:defRPr>
            </a:lvl1pPr>
          </a:lstStyle>
          <a:p>
            <a:fld id="{5BBF241E-D95D-F947-BD40-BA0B1092A59D}" type="datetimeFigureOut">
              <a:rPr lang="fr-FR"/>
              <a:pPr/>
              <a:t>26/04/2019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SegoeBook"/>
                <a:cs typeface="SegoeBook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SegoeBook"/>
                <a:cs typeface="SegoeBook"/>
              </a:defRPr>
            </a:lvl1pPr>
          </a:lstStyle>
          <a:p>
            <a:fld id="{604F9983-238B-5A48-87F7-46742A2BA19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4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youtube.com/watch?v=dbiu0HTBPc4&amp;list=PLFGCa2uSEDeJYUxVwTP98CTHfDvM86eL3&amp;index=24&amp;t=0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CmUlmluTtss&amp;list=PLFGCa2uSEDeJYUxVwTP98CTHfDvM86eL3&amp;index=24" TargetMode="External"/><Relationship Id="rId5" Type="http://schemas.openxmlformats.org/officeDocument/2006/relationships/hyperlink" Target="https://www.youtube.com/watch?v=ccSBR-B9VNA&amp;list=PLFGCa2uSEDeJYUxVwTP98CTHfDvM86eL3&amp;index=25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jpg"/><Relationship Id="rId2" Type="http://schemas.openxmlformats.org/officeDocument/2006/relationships/hyperlink" Target="https://www.ocramps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playlist?list=PLFGCa2uSEDeJYUxVwTP98CTHfDvM86eL3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2190830" y="3628103"/>
            <a:ext cx="4774983" cy="186813"/>
          </a:xfrm>
        </p:spPr>
        <p:txBody>
          <a:bodyPr/>
          <a:lstStyle/>
          <a:p>
            <a:r>
              <a:rPr lang="fr-CA" sz="2000" dirty="0" smtClean="0">
                <a:solidFill>
                  <a:srgbClr val="FF0000"/>
                </a:solidFill>
              </a:rPr>
              <a:t>La trottinette en éducation physique, pour vrai?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/>
              <a:t>Patrick Parent, enseignant en éducation physique</a:t>
            </a:r>
            <a:endParaRPr lang="fr-FR" dirty="0"/>
          </a:p>
        </p:txBody>
      </p:sp>
      <p:pic>
        <p:nvPicPr>
          <p:cNvPr id="2" name="Image 1" descr="Scooter_contest_LeChesnay-48 | trottinette, LeChesna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32" y="442451"/>
            <a:ext cx="1858296" cy="244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6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61419" y="378767"/>
            <a:ext cx="410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Les parcours (1</a:t>
            </a:r>
            <a:r>
              <a:rPr lang="fr-CA" sz="2400" baseline="30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er</a:t>
            </a:r>
            <a:r>
              <a:rPr lang="fr-CA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cycle)</a:t>
            </a:r>
            <a:endParaRPr lang="fr-FR" sz="24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t="10514" r="51784" b="12640"/>
          <a:stretch/>
        </p:blipFill>
        <p:spPr>
          <a:xfrm>
            <a:off x="6017344" y="1227639"/>
            <a:ext cx="2521352" cy="37961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t="10705" r="55097" b="13596"/>
          <a:stretch/>
        </p:blipFill>
        <p:spPr>
          <a:xfrm>
            <a:off x="255637" y="1227639"/>
            <a:ext cx="2349908" cy="37372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0322" r="57647" b="13214"/>
          <a:stretch/>
        </p:blipFill>
        <p:spPr>
          <a:xfrm>
            <a:off x="2984091" y="1227639"/>
            <a:ext cx="2549156" cy="37765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0271" y="4630994"/>
            <a:ext cx="914400" cy="2458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Départ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017343" y="747205"/>
            <a:ext cx="26252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https://www.youtube.com/watch?v=ccSBR-B9VNA&amp;list=PLFGCa2uSEDeJYUxVwTP98CTHfDvM86eL3&amp;index=25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34928" y="742063"/>
            <a:ext cx="2753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https://www.youtube.com/watch?v=CmUlmluTtss&amp;list=PLFGCa2uSEDeJYUxVwTP98CTHfDvM86eL3&amp;index=24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7148" y="715787"/>
            <a:ext cx="24383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https://www.youtube.com/watch?v=dbiu0HTBPc4&amp;list=PLFGCa2uSEDeJYUxVwTP98CTHfDvM86eL3&amp;index=24&amp;t=0s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3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84438" y="593796"/>
            <a:ext cx="4257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On roule!</a:t>
            </a:r>
            <a:endParaRPr lang="fr-FR" sz="28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5639" y="1327355"/>
            <a:ext cx="86327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1- Sécurité!</a:t>
            </a:r>
          </a:p>
          <a:p>
            <a:r>
              <a:rPr lang="fr-CA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2- Rouler en ligne droite</a:t>
            </a:r>
          </a:p>
          <a:p>
            <a:r>
              <a:rPr lang="fr-CA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3- Parcours 1</a:t>
            </a:r>
            <a:r>
              <a:rPr lang="fr-CA" sz="3600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fr-CA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cycle</a:t>
            </a:r>
          </a:p>
          <a:p>
            <a:r>
              <a:rPr lang="fr-CA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4- Mouvements: affiches avec code QR</a:t>
            </a:r>
          </a:p>
          <a:p>
            <a:r>
              <a:rPr lang="fr-CA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5- Modules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463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904996" y="1216392"/>
            <a:ext cx="5181172" cy="189622"/>
          </a:xfrm>
        </p:spPr>
        <p:txBody>
          <a:bodyPr/>
          <a:lstStyle/>
          <a:p>
            <a:pPr indent="0"/>
            <a:r>
              <a:rPr lang="fr-CA" sz="2000" b="1" dirty="0"/>
              <a:t>Mise en place d’une activité parascolaire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904994" y="810249"/>
            <a:ext cx="4109458" cy="272821"/>
          </a:xfrm>
        </p:spPr>
        <p:txBody>
          <a:bodyPr>
            <a:normAutofit fontScale="85000" lnSpcReduction="10000"/>
          </a:bodyPr>
          <a:lstStyle/>
          <a:p>
            <a:r>
              <a:rPr lang="fr-CA" dirty="0">
                <a:solidFill>
                  <a:srgbClr val="FF0000"/>
                </a:solidFill>
              </a:rPr>
              <a:t>La trottinette en éducation physique, pour vrai ?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274">
            <a:off x="634432" y="1964281"/>
            <a:ext cx="2941054" cy="25864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41" y="3279540"/>
            <a:ext cx="4115633" cy="166608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21625" y="1539336"/>
            <a:ext cx="46801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Entraineurs</a:t>
            </a:r>
          </a:p>
          <a:p>
            <a:pPr marL="285750" indent="-285750">
              <a:buFontTx/>
              <a:buChar char="-"/>
            </a:pP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4 groupes, 4 cours, 2 dîners /semaine</a:t>
            </a:r>
          </a:p>
          <a:p>
            <a:pPr marL="285750" indent="-285750">
              <a:buFontTx/>
              <a:buChar char="-"/>
            </a:pP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Parcours</a:t>
            </a:r>
          </a:p>
          <a:p>
            <a:pPr marL="285750" indent="-285750">
              <a:buFontTx/>
              <a:buChar char="-"/>
            </a:pP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Mouvements</a:t>
            </a:r>
          </a:p>
          <a:p>
            <a:pPr marL="285750" indent="-285750">
              <a:buFontTx/>
              <a:buChar char="-"/>
            </a:pP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</a:p>
          <a:p>
            <a:pPr marL="285750" indent="-285750">
              <a:buFontTx/>
              <a:buChar char="-"/>
            </a:pP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Sorties au </a:t>
            </a:r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skatepark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 et au TAZ.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7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half" idx="2"/>
          </p:nvPr>
        </p:nvSpPr>
        <p:spPr>
          <a:xfrm>
            <a:off x="1693967" y="292879"/>
            <a:ext cx="5486398" cy="495274"/>
          </a:xfrm>
        </p:spPr>
        <p:txBody>
          <a:bodyPr/>
          <a:lstStyle/>
          <a:p>
            <a:r>
              <a:rPr lang="fr-CA" sz="1800" dirty="0" smtClean="0"/>
              <a:t>OC RAMP, en Californie</a:t>
            </a:r>
          </a:p>
          <a:p>
            <a:r>
              <a:rPr lang="fr-FR" sz="1050" dirty="0">
                <a:hlinkClick r:id="rId2"/>
              </a:rPr>
              <a:t>https://www.ocramps.com</a:t>
            </a:r>
            <a:r>
              <a:rPr lang="fr-FR" sz="1050" dirty="0" smtClean="0">
                <a:hlinkClick r:id="rId2"/>
              </a:rPr>
              <a:t>/</a:t>
            </a:r>
            <a:r>
              <a:rPr lang="fr-FR" sz="1050" dirty="0" smtClean="0"/>
              <a:t> </a:t>
            </a:r>
            <a:endParaRPr lang="fr-FR" sz="105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89347" y="404106"/>
            <a:ext cx="2478296" cy="272821"/>
          </a:xfrm>
        </p:spPr>
        <p:txBody>
          <a:bodyPr>
            <a:noAutofit/>
          </a:bodyPr>
          <a:lstStyle/>
          <a:p>
            <a:r>
              <a:rPr lang="fr-CA" sz="1800" dirty="0" smtClean="0"/>
              <a:t>Les modules</a:t>
            </a:r>
            <a:endParaRPr lang="fr-FR" sz="1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23" y="2967871"/>
            <a:ext cx="3054137" cy="197286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348129" y="4462272"/>
            <a:ext cx="109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Kicker</a:t>
            </a:r>
            <a:endParaRPr lang="fr-FR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141">
            <a:off x="5422726" y="940413"/>
            <a:ext cx="3342968" cy="187519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 rot="890173">
            <a:off x="6480546" y="2418736"/>
            <a:ext cx="89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Boîte</a:t>
            </a:r>
            <a:endParaRPr lang="fr-FR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903">
            <a:off x="251507" y="1013490"/>
            <a:ext cx="3285054" cy="184271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rot="20724600">
            <a:off x="2475666" y="2305814"/>
            <a:ext cx="98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Vague</a:t>
            </a:r>
            <a:endParaRPr lang="fr-FR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2" y="3077008"/>
            <a:ext cx="3127971" cy="175459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843980" y="4451171"/>
            <a:ext cx="109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Grind</a:t>
            </a:r>
            <a:endParaRPr lang="fr-FR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5" r="10369"/>
          <a:stretch/>
        </p:blipFill>
        <p:spPr>
          <a:xfrm>
            <a:off x="3485950" y="1711066"/>
            <a:ext cx="1800843" cy="15588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03923" y="162074"/>
            <a:ext cx="21874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NB.: animations sur plein écran</a:t>
            </a:r>
            <a:endParaRPr lang="fr-FR" sz="1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09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95949" y="3500918"/>
            <a:ext cx="5053780" cy="524667"/>
          </a:xfrm>
        </p:spPr>
        <p:txBody>
          <a:bodyPr/>
          <a:lstStyle/>
          <a:p>
            <a:r>
              <a:rPr lang="fr-CA" sz="2000" dirty="0" smtClean="0"/>
              <a:t>Que faites-vous avec une trottinette?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1919">
            <a:off x="3054894" y="915018"/>
            <a:ext cx="1490582" cy="24843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39" y="1063718"/>
            <a:ext cx="2202426" cy="243720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34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407151" y="810249"/>
            <a:ext cx="4039920" cy="272821"/>
          </a:xfrm>
        </p:spPr>
        <p:txBody>
          <a:bodyPr>
            <a:normAutofit fontScale="85000" lnSpcReduction="10000"/>
          </a:bodyPr>
          <a:lstStyle/>
          <a:p>
            <a:r>
              <a:rPr lang="fr-CA" dirty="0" smtClean="0">
                <a:solidFill>
                  <a:srgbClr val="FF0000"/>
                </a:solidFill>
              </a:rPr>
              <a:t>La trottinette en éducation physique, pour vrai 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CA" sz="2000" dirty="0" smtClean="0"/>
              <a:t>Une idée, un projet, des coûts</a:t>
            </a:r>
          </a:p>
          <a:p>
            <a:pPr marL="171450" indent="-171450">
              <a:buFontTx/>
              <a:buChar char="-"/>
            </a:pPr>
            <a:r>
              <a:rPr lang="fr-CA" sz="2000" dirty="0" smtClean="0"/>
              <a:t>Des élèves impliqués, des vidéos</a:t>
            </a:r>
          </a:p>
          <a:p>
            <a:pPr marL="171450" indent="-171450">
              <a:buFontTx/>
              <a:buChar char="-"/>
            </a:pPr>
            <a:r>
              <a:rPr lang="fr-CA" sz="2000" dirty="0" smtClean="0"/>
              <a:t>Réalisation d’une SAE</a:t>
            </a:r>
          </a:p>
          <a:p>
            <a:pPr marL="171450" indent="-171450">
              <a:buFontTx/>
              <a:buChar char="-"/>
            </a:pPr>
            <a:r>
              <a:rPr lang="fr-CA" sz="2000" dirty="0" smtClean="0"/>
              <a:t>Expérimentation de la SAE en gymnase. </a:t>
            </a:r>
            <a:r>
              <a:rPr lang="fr-CA" sz="2000" dirty="0" smtClean="0">
                <a:solidFill>
                  <a:srgbClr val="FFFF00"/>
                </a:solidFill>
              </a:rPr>
              <a:t>On roule!</a:t>
            </a:r>
          </a:p>
          <a:p>
            <a:pPr marL="171450" indent="-171450">
              <a:buFontTx/>
              <a:buChar char="-"/>
            </a:pPr>
            <a:r>
              <a:rPr lang="fr-CA" sz="2000" dirty="0" smtClean="0"/>
              <a:t>Mise en place d’une activité parascolaire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CA" sz="2800" dirty="0" smtClean="0"/>
              <a:t>Plan de la présentation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8552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CA" sz="1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L’idée:</a:t>
            </a:r>
          </a:p>
          <a:p>
            <a:pPr marL="171450" indent="-171450">
              <a:buFontTx/>
              <a:buChar char="-"/>
            </a:pPr>
            <a:r>
              <a:rPr lang="fr-CA" sz="1400" dirty="0" smtClean="0"/>
              <a:t>Dîner roulant pour l’équipe parraine du GDPL</a:t>
            </a:r>
            <a:r>
              <a:rPr lang="fr-FR" sz="1400" dirty="0"/>
              <a:t> </a:t>
            </a:r>
            <a:r>
              <a:rPr lang="fr-FR" sz="1400" dirty="0" smtClean="0"/>
              <a:t>pendant 2 ans. </a:t>
            </a:r>
          </a:p>
          <a:p>
            <a:pPr marL="171450" indent="-171450">
              <a:buFontTx/>
              <a:buChar char="-"/>
            </a:pPr>
            <a:r>
              <a:rPr lang="fr-FR" sz="1400" dirty="0" smtClean="0"/>
              <a:t>Intérêt des élèves.</a:t>
            </a:r>
          </a:p>
          <a:p>
            <a:pPr marL="171450" indent="-171450">
              <a:buFontTx/>
              <a:buChar char="-"/>
            </a:pPr>
            <a:r>
              <a:rPr lang="fr-CA" sz="1400" dirty="0" smtClean="0"/>
              <a:t>Discussion avec des élèves motivés</a:t>
            </a:r>
          </a:p>
          <a:p>
            <a:endParaRPr lang="fr-CA" sz="1400" dirty="0"/>
          </a:p>
          <a:p>
            <a:r>
              <a:rPr lang="fr-CA" sz="1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projet:</a:t>
            </a:r>
          </a:p>
          <a:p>
            <a:pPr marL="285750" indent="-285750">
              <a:buFontTx/>
              <a:buChar char="-"/>
            </a:pPr>
            <a:r>
              <a:rPr lang="fr-CA" sz="1400" dirty="0" smtClean="0"/>
              <a:t>Utiliser la trottinette comme moyen d’action en ÉPS.</a:t>
            </a:r>
          </a:p>
          <a:p>
            <a:pPr marL="285750" indent="-285750">
              <a:buFontTx/>
              <a:buChar char="-"/>
            </a:pPr>
            <a:r>
              <a:rPr lang="fr-CA" sz="1400" dirty="0" smtClean="0"/>
              <a:t>Achat du matériel</a:t>
            </a:r>
          </a:p>
          <a:p>
            <a:pPr marL="285750" indent="-285750">
              <a:buFontTx/>
              <a:buChar char="-"/>
            </a:pPr>
            <a:r>
              <a:rPr lang="fr-CA" sz="1400" dirty="0" smtClean="0"/>
              <a:t>Création d’une activité parascolaire</a:t>
            </a:r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CA" sz="2200" b="1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Des coûts:</a:t>
            </a:r>
          </a:p>
          <a:p>
            <a:pPr>
              <a:buFontTx/>
              <a:buChar char="-"/>
            </a:pPr>
            <a:r>
              <a:rPr lang="fr-CA" sz="2200" dirty="0" smtClean="0">
                <a:latin typeface="Comic Sans MS" panose="030F0702030302020204" pitchFamily="66" charset="0"/>
              </a:rPr>
              <a:t>Financement de l’équipe Salut Clément! du GPDL (5000$)</a:t>
            </a:r>
          </a:p>
          <a:p>
            <a:pPr>
              <a:buFontTx/>
              <a:buChar char="-"/>
            </a:pPr>
            <a:r>
              <a:rPr lang="fr-CA" sz="2200" dirty="0" smtClean="0">
                <a:latin typeface="Comic Sans MS" panose="030F0702030302020204" pitchFamily="66" charset="0"/>
              </a:rPr>
              <a:t>Concours semaine de l’éducation physique CSDM (1000$)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2200" dirty="0" smtClean="0">
                <a:latin typeface="Comic Sans MS" panose="030F0702030302020204" pitchFamily="66" charset="0"/>
              </a:rPr>
              <a:t>Achat de trottinette (TAZ et Amazon). Force 4.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2200" dirty="0" smtClean="0">
                <a:latin typeface="Comic Sans MS" panose="030F0702030302020204" pitchFamily="66" charset="0"/>
              </a:rPr>
              <a:t>Achat de structures (OC </a:t>
            </a:r>
            <a:r>
              <a:rPr lang="fr-CA" sz="2200" dirty="0" err="1" smtClean="0">
                <a:latin typeface="Comic Sans MS" panose="030F0702030302020204" pitchFamily="66" charset="0"/>
              </a:rPr>
              <a:t>Ramps</a:t>
            </a:r>
            <a:r>
              <a:rPr lang="fr-CA" sz="2200" dirty="0" smtClean="0">
                <a:latin typeface="Comic Sans MS" panose="030F0702030302020204" pitchFamily="66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2200" dirty="0" smtClean="0">
                <a:latin typeface="Comic Sans MS" panose="030F0702030302020204" pitchFamily="66" charset="0"/>
              </a:rPr>
              <a:t>Achat de casques et protections (Costco, Canadian Tire)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2200" dirty="0" smtClean="0">
                <a:latin typeface="Comic Sans MS" panose="030F0702030302020204" pitchFamily="66" charset="0"/>
              </a:rPr>
              <a:t>Activité parascolaire</a:t>
            </a:r>
          </a:p>
          <a:p>
            <a:pPr>
              <a:buFontTx/>
              <a:buChar char="-"/>
            </a:pPr>
            <a:endParaRPr lang="fr-CA" sz="1400" dirty="0" smtClean="0"/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904996" y="810249"/>
            <a:ext cx="3974660" cy="272821"/>
          </a:xfrm>
        </p:spPr>
        <p:txBody>
          <a:bodyPr>
            <a:normAutofit fontScale="85000" lnSpcReduction="10000"/>
          </a:bodyPr>
          <a:lstStyle/>
          <a:p>
            <a:r>
              <a:rPr lang="fr-CA" dirty="0">
                <a:solidFill>
                  <a:srgbClr val="FF0000"/>
                </a:solidFill>
              </a:rPr>
              <a:t>La trottinette en éducation physique, pour vrai ?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CA" sz="2000" dirty="0"/>
              <a:t>Une idée, un projet, des coûts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42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904995" y="810249"/>
            <a:ext cx="3932475" cy="272821"/>
          </a:xfrm>
        </p:spPr>
        <p:txBody>
          <a:bodyPr>
            <a:normAutofit fontScale="85000" lnSpcReduction="10000"/>
          </a:bodyPr>
          <a:lstStyle/>
          <a:p>
            <a:r>
              <a:rPr lang="fr-CA" dirty="0">
                <a:solidFill>
                  <a:srgbClr val="FF0000"/>
                </a:solidFill>
              </a:rPr>
              <a:t>La trottinette en éducation physique, pour vrai ?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CA" sz="1800" b="1" dirty="0" smtClean="0"/>
              <a:t>Des élèves impliqués, des vidéos</a:t>
            </a:r>
            <a:endParaRPr lang="fr-FR" sz="18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904995" y="1681316"/>
            <a:ext cx="44830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CA" dirty="0" smtClean="0">
                <a:latin typeface="Comic Sans MS" panose="030F0702030302020204" pitchFamily="66" charset="0"/>
              </a:rPr>
              <a:t>Un groupe d’élèves motivés pratiquant la trottinette</a:t>
            </a:r>
          </a:p>
          <a:p>
            <a:pPr marL="285750" indent="-285750">
              <a:buFontTx/>
              <a:buChar char="-"/>
            </a:pPr>
            <a:r>
              <a:rPr lang="fr-CA" dirty="0" smtClean="0">
                <a:latin typeface="Comic Sans MS" panose="030F0702030302020204" pitchFamily="66" charset="0"/>
              </a:rPr>
              <a:t>Élaboration de la SAE avec les élèves.</a:t>
            </a:r>
          </a:p>
          <a:p>
            <a:pPr marL="285750" indent="-285750">
              <a:buFontTx/>
              <a:buChar char="-"/>
            </a:pPr>
            <a:r>
              <a:rPr lang="fr-CA" dirty="0" smtClean="0">
                <a:latin typeface="Comic Sans MS" panose="030F0702030302020204" pitchFamily="66" charset="0"/>
              </a:rPr>
              <a:t>Conseils des élèves pour les achats. </a:t>
            </a:r>
          </a:p>
          <a:p>
            <a:pPr marL="285750" indent="-285750">
              <a:buFontTx/>
              <a:buChar char="-"/>
            </a:pPr>
            <a:r>
              <a:rPr lang="fr-CA" dirty="0" smtClean="0">
                <a:latin typeface="Comic Sans MS" panose="030F0702030302020204" pitchFamily="66" charset="0"/>
              </a:rPr>
              <a:t>Rencontre avec le TAZ.</a:t>
            </a:r>
          </a:p>
          <a:p>
            <a:pPr marL="285750" indent="-285750">
              <a:buFontTx/>
              <a:buChar char="-"/>
            </a:pPr>
            <a:r>
              <a:rPr lang="fr-CA" dirty="0" smtClean="0">
                <a:latin typeface="Comic Sans MS" panose="030F0702030302020204" pitchFamily="66" charset="0"/>
              </a:rPr>
              <a:t>Vidéos faites par les élèves, pour les élèves.</a:t>
            </a:r>
          </a:p>
          <a:p>
            <a:pPr marL="285750" indent="-285750">
              <a:buFontTx/>
              <a:buChar char="-"/>
            </a:pPr>
            <a:r>
              <a:rPr lang="fr-CA" dirty="0" smtClean="0">
                <a:latin typeface="Comic Sans MS" panose="030F0702030302020204" pitchFamily="66" charset="0"/>
              </a:rPr>
              <a:t>Élève moniteur pour le parascolaire.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624052" y="2418736"/>
            <a:ext cx="2880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2"/>
              </a:rPr>
              <a:t>https</a:t>
            </a:r>
            <a:r>
              <a:rPr lang="fr-FR" dirty="0">
                <a:hlinkClick r:id="rId2"/>
              </a:rPr>
              <a:t>://</a:t>
            </a:r>
            <a:r>
              <a:rPr lang="fr-FR" dirty="0" smtClean="0">
                <a:hlinkClick r:id="rId2"/>
              </a:rPr>
              <a:t>www.youtube.com/playlist?list=PLFGCa2uSEDeJYUxVwTP98CTHfDvM86eL3</a:t>
            </a:r>
            <a:r>
              <a:rPr lang="fr-FR" dirty="0" smtClean="0"/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9352">
            <a:off x="6338720" y="449645"/>
            <a:ext cx="1176919" cy="198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904995" y="810249"/>
            <a:ext cx="4020966" cy="272821"/>
          </a:xfrm>
        </p:spPr>
        <p:txBody>
          <a:bodyPr>
            <a:normAutofit fontScale="85000" lnSpcReduction="10000"/>
          </a:bodyPr>
          <a:lstStyle/>
          <a:p>
            <a:r>
              <a:rPr lang="fr-CA" dirty="0">
                <a:solidFill>
                  <a:srgbClr val="FF0000"/>
                </a:solidFill>
              </a:rPr>
              <a:t>La trottinette en éducation physique, pour vrai ?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CA" sz="1800" dirty="0" smtClean="0"/>
              <a:t>Réalisation d’une SAE</a:t>
            </a:r>
          </a:p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757084" y="1358586"/>
            <a:ext cx="6794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1- Rouler avec la trottinette (agir dans divers contextes de pratique d’activités physiques).</a:t>
            </a:r>
          </a:p>
          <a:p>
            <a:r>
              <a:rPr lang="fr-CA" dirty="0" smtClean="0"/>
              <a:t>2- Essai des mouvements débutants.</a:t>
            </a:r>
          </a:p>
          <a:p>
            <a:r>
              <a:rPr lang="fr-CA" dirty="0" smtClean="0"/>
              <a:t>3- Essai des parcours (1</a:t>
            </a:r>
            <a:r>
              <a:rPr lang="fr-CA" baseline="30000" dirty="0" smtClean="0"/>
              <a:t>er</a:t>
            </a:r>
            <a:r>
              <a:rPr lang="fr-CA" dirty="0" smtClean="0"/>
              <a:t> cycle) ou essai des mouvements intermédiaires (2</a:t>
            </a:r>
            <a:r>
              <a:rPr lang="fr-CA" baseline="30000" dirty="0" smtClean="0"/>
              <a:t>e</a:t>
            </a:r>
            <a:r>
              <a:rPr lang="fr-CA" dirty="0" smtClean="0"/>
              <a:t> et 3</a:t>
            </a:r>
            <a:r>
              <a:rPr lang="fr-CA" baseline="30000" dirty="0" smtClean="0"/>
              <a:t>e</a:t>
            </a:r>
            <a:r>
              <a:rPr lang="fr-CA" dirty="0" smtClean="0"/>
              <a:t> cycle).</a:t>
            </a:r>
          </a:p>
          <a:p>
            <a:r>
              <a:rPr lang="fr-CA" dirty="0" smtClean="0"/>
              <a:t>4- Essai des mouvements experts (3</a:t>
            </a:r>
            <a:r>
              <a:rPr lang="fr-CA" baseline="30000" dirty="0" smtClean="0"/>
              <a:t>e</a:t>
            </a:r>
            <a:r>
              <a:rPr lang="fr-CA" dirty="0" smtClean="0"/>
              <a:t> cycle).</a:t>
            </a:r>
          </a:p>
          <a:p>
            <a:r>
              <a:rPr lang="fr-CA" dirty="0" smtClean="0"/>
              <a:t>5- Choix d’habiletés: parcours (1</a:t>
            </a:r>
            <a:r>
              <a:rPr lang="fr-CA" baseline="30000" dirty="0" smtClean="0"/>
              <a:t>er</a:t>
            </a:r>
            <a:r>
              <a:rPr lang="fr-CA" dirty="0" smtClean="0"/>
              <a:t> cycle), enchainement de 5 ou 6 mouvements (2</a:t>
            </a:r>
            <a:r>
              <a:rPr lang="fr-CA" baseline="30000" dirty="0" smtClean="0"/>
              <a:t>e</a:t>
            </a:r>
            <a:r>
              <a:rPr lang="fr-CA" dirty="0" smtClean="0"/>
              <a:t> et 3</a:t>
            </a:r>
            <a:r>
              <a:rPr lang="fr-CA" baseline="30000" dirty="0" smtClean="0"/>
              <a:t>e</a:t>
            </a:r>
            <a:r>
              <a:rPr lang="fr-CA" dirty="0" smtClean="0"/>
              <a:t> cycle).</a:t>
            </a:r>
          </a:p>
          <a:p>
            <a:r>
              <a:rPr lang="fr-CA" dirty="0" smtClean="0"/>
              <a:t>6- Pratique.</a:t>
            </a:r>
          </a:p>
          <a:p>
            <a:r>
              <a:rPr lang="fr-CA" dirty="0" smtClean="0"/>
              <a:t>7- Présentation.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203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8084">
            <a:off x="457826" y="766741"/>
            <a:ext cx="3581288" cy="267491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83" y="1853508"/>
            <a:ext cx="3285854" cy="245424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454012" y="953729"/>
            <a:ext cx="318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Pratique des mouvements</a:t>
            </a:r>
            <a:endParaRPr lang="fr-FR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43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291">
            <a:off x="852165" y="540776"/>
            <a:ext cx="2738080" cy="20451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73" y="448674"/>
            <a:ext cx="4190422" cy="31298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016">
            <a:off x="1200479" y="2299748"/>
            <a:ext cx="2897693" cy="21643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14684" y="3844413"/>
            <a:ext cx="324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Choix des mouvements</a:t>
            </a:r>
            <a:endParaRPr lang="fr-FR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39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0" y="987300"/>
            <a:ext cx="4564046" cy="34089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39" y="987300"/>
            <a:ext cx="3634866" cy="340894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37188" y="554901"/>
            <a:ext cx="6341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Pratique de l’enchainement et utilisation des IPad</a:t>
            </a:r>
            <a:endParaRPr lang="fr-FR" sz="2000" b="1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RBAN_Mac.pptx" id="{2075B2CD-ED5A-4B02-81F2-A5467B38E6CB}" vid="{9418F5F6-40D4-4368-A644-A6806286A922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F03866E-E552-4DF6-A1AB-EFA5737B51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fun - Thème Urban</Template>
  <TotalTime>0</TotalTime>
  <Words>439</Words>
  <Application>Microsoft Office PowerPoint</Application>
  <PresentationFormat>Affichage à l'écran (16:9)</PresentationFormat>
  <Paragraphs>76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Comic Sans MS</vt:lpstr>
      <vt:lpstr>Rockwell</vt:lpstr>
      <vt:lpstr>SegoeBook</vt:lpstr>
      <vt:lpstr>Wingdings</vt:lpstr>
      <vt:lpstr>Thème Office</vt:lpstr>
      <vt:lpstr>La trottinette en éducation physique, pour vrai?</vt:lpstr>
      <vt:lpstr>Que faites-vous avec une trottinette?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2019-03-13T19:22:08Z</dcterms:created>
  <dcterms:modified xsi:type="dcterms:W3CDTF">2019-04-26T14:47:00Z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TC043347449991</vt:lpwstr>
  </property>
</Properties>
</file>